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6" r:id="rId10"/>
    <p:sldId id="268" r:id="rId11"/>
    <p:sldId id="267" r:id="rId12"/>
    <p:sldId id="276" r:id="rId13"/>
    <p:sldId id="279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F3C50-EE06-4151-9E62-A5194F12C849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60502-B563-4842-959E-13F823A87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551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60502-B563-4842-959E-13F823A8700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588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60502-B563-4842-959E-13F823A8700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32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60502-B563-4842-959E-13F823A8700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616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60502-B563-4842-959E-13F823A8700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327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61157" y="1628800"/>
            <a:ext cx="57112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Подгрупповой краткосрочный творческий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проект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96918" y="2248327"/>
            <a:ext cx="59754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МЫ РИСУЕМ ДИАФИЛЬМ</a:t>
            </a:r>
            <a:endParaRPr kumimoji="0" lang="ru-RU" sz="2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82508" y="3100898"/>
            <a:ext cx="49898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для учащихся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среднего и старшего возраста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" name="Рисунок 7" descr="IMG_886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67744" y="4293096"/>
            <a:ext cx="2808312" cy="1872208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5940152" y="4293096"/>
            <a:ext cx="1944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3</a:t>
            </a:r>
            <a:r>
              <a:rPr lang="ru-RU" b="1" smtClean="0"/>
              <a:t> </a:t>
            </a:r>
            <a:r>
              <a:rPr lang="ru-RU" b="1" smtClean="0"/>
              <a:t>день </a:t>
            </a:r>
            <a:r>
              <a:rPr lang="ru-RU" b="1" smtClean="0"/>
              <a:t>(3 </a:t>
            </a:r>
            <a:r>
              <a:rPr lang="ru-RU" b="1" dirty="0" smtClean="0"/>
              <a:t>марта, 8-9 классы)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7504" y="107921"/>
            <a:ext cx="18722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8775" lvl="0" indent="-358775" algn="just"/>
            <a:r>
              <a:rPr lang="en-US" sz="3200" b="1" dirty="0" smtClean="0">
                <a:solidFill>
                  <a:schemeClr val="bg1"/>
                </a:solidFill>
              </a:rPr>
              <a:t>II</a:t>
            </a:r>
            <a:r>
              <a:rPr lang="ru-RU" sz="3200" b="1" dirty="0" smtClean="0">
                <a:solidFill>
                  <a:schemeClr val="bg1"/>
                </a:solidFill>
              </a:rPr>
              <a:t> этап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115616" y="116632"/>
            <a:ext cx="7776864" cy="58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3. Организация изобразительной деятельности</a:t>
            </a:r>
          </a:p>
        </p:txBody>
      </p:sp>
      <p:pic>
        <p:nvPicPr>
          <p:cNvPr id="9" name="Рисунок 8" descr="IMG_76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836712"/>
            <a:ext cx="7776864" cy="5184577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_76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1539000"/>
            <a:ext cx="2520000" cy="189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MG_763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84448" y="1529747"/>
            <a:ext cx="2520000" cy="189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IMG_763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1630" y="3915264"/>
            <a:ext cx="2520000" cy="189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IMG_763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303327" y="3915264"/>
            <a:ext cx="2520000" cy="189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IMG_763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066526" y="3906011"/>
            <a:ext cx="2520000" cy="189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115616" y="391656"/>
            <a:ext cx="7776864" cy="58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4. Монтаж диафильма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107504" y="107921"/>
            <a:ext cx="18722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8775" lvl="0" indent="-358775" algn="just"/>
            <a:r>
              <a:rPr lang="en-US" sz="3200" b="1" dirty="0" smtClean="0">
                <a:solidFill>
                  <a:schemeClr val="bg1"/>
                </a:solidFill>
              </a:rPr>
              <a:t>II</a:t>
            </a:r>
            <a:r>
              <a:rPr lang="ru-RU" sz="3200" b="1" dirty="0" smtClean="0">
                <a:solidFill>
                  <a:schemeClr val="bg1"/>
                </a:solidFill>
              </a:rPr>
              <a:t> этап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064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20" y="1484784"/>
            <a:ext cx="8422734" cy="5107927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5496" y="44624"/>
            <a:ext cx="74888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8775" lvl="0" indent="-358775" algn="just"/>
            <a:r>
              <a:rPr lang="en-US" sz="3200" b="1" dirty="0" smtClean="0">
                <a:solidFill>
                  <a:schemeClr val="bg1"/>
                </a:solidFill>
              </a:rPr>
              <a:t>III</a:t>
            </a:r>
            <a:r>
              <a:rPr lang="ru-RU" sz="3200" b="1" dirty="0" smtClean="0">
                <a:solidFill>
                  <a:schemeClr val="bg1"/>
                </a:solidFill>
              </a:rPr>
              <a:t> этап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16632"/>
            <a:ext cx="4842479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ЗАКЛЮЧИТЕЛЬНЫЙ  (ИТОГОВЫЙ)</a:t>
            </a:r>
            <a:endParaRPr lang="ru-RU" sz="10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115616" y="548680"/>
            <a:ext cx="77768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800" dirty="0" smtClean="0"/>
              <a:t>Демонстрация диафильмов учащимся и родителям.</a:t>
            </a:r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064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5616" y="1412776"/>
            <a:ext cx="7658151" cy="5107926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5496" y="44624"/>
            <a:ext cx="74888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8775" lvl="0" indent="-358775" algn="just"/>
            <a:r>
              <a:rPr lang="en-US" sz="3200" b="1" dirty="0" smtClean="0">
                <a:solidFill>
                  <a:schemeClr val="bg1"/>
                </a:solidFill>
              </a:rPr>
              <a:t>III</a:t>
            </a:r>
            <a:r>
              <a:rPr lang="ru-RU" sz="3200" b="1" dirty="0" smtClean="0">
                <a:solidFill>
                  <a:schemeClr val="bg1"/>
                </a:solidFill>
              </a:rPr>
              <a:t> этап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16632"/>
            <a:ext cx="4842479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ЗАКЛЮЧИТЕЛЬНЫЙ  (ИТОГОВЫЙ)</a:t>
            </a:r>
            <a:endParaRPr lang="ru-RU" sz="10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115616" y="764123"/>
            <a:ext cx="7776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/>
            <a:r>
              <a:rPr lang="ru-RU" sz="2800" dirty="0" smtClean="0"/>
              <a:t>Выставка работ.</a:t>
            </a:r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411760" y="260648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Вывод:</a:t>
            </a:r>
            <a:endParaRPr lang="ru-RU" sz="1100" b="1" dirty="0" smtClean="0">
              <a:cs typeface="Arial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907704" y="764704"/>
            <a:ext cx="6984776" cy="20882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/>
              <a:t>Проект можно считать успешным, если будут созданы условия для осознанной творческой деятельности учащихся по разработке диафильма.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2708920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Перспективы:</a:t>
            </a:r>
            <a:endParaRPr lang="ru-RU" sz="1100" b="1" dirty="0" smtClean="0">
              <a:cs typeface="Arial" pitchFamily="34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187624" y="3488809"/>
            <a:ext cx="774035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1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Проект может быть использован для работы над иллюстрированием любых литературных произведений.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1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Продукт проекта может быть использован на занятиях по чтению художественной литературы, развитию речи, музыкальных занятиях,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досуговых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мероприятиях.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cdn.fishki.net/upload/post/201503/31/1485282/5328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188640"/>
            <a:ext cx="6079184" cy="42484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" name="Picture 6" descr="http://toptales.cc/system/uploads/image/file/67829/chncdhaHR0cDovL21hcmtldGl1bS5ydS93cC1jb250ZW50L3VwbG9hZHMvMjAxNS8wNS8yMC1wcmVkbWV0b3YtcGVyZWRheXVzaGhpZS1kdWgtdnJlbWVuLXNzc3JfYzlmMGY4OTVmYjk4YWI5MTU5ZjUxZmQwMjk3ZTIzNmQuanBn.prx.9ec4f1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933056"/>
            <a:ext cx="3092980" cy="27363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179512" y="980728"/>
            <a:ext cx="2520280" cy="2520280"/>
            <a:chOff x="3203848" y="1556792"/>
            <a:chExt cx="2520280" cy="2520280"/>
          </a:xfrm>
        </p:grpSpPr>
        <p:pic>
          <p:nvPicPr>
            <p:cNvPr id="6" name="Picture 10" descr="https://ptzgovorit.ru/sites/default/files/original_nodes/8843371kj4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203848" y="1556792"/>
              <a:ext cx="2520280" cy="2520280"/>
            </a:xfrm>
            <a:prstGeom prst="rect">
              <a:avLst/>
            </a:prstGeom>
            <a:noFill/>
          </p:spPr>
        </p:pic>
        <p:pic>
          <p:nvPicPr>
            <p:cNvPr id="7" name="Picture 12" descr="https://diafilm.net/static/slide/3/2002/25.jpg?v=1512467611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231031" y="1916832"/>
              <a:ext cx="2448272" cy="1844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</p:grp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419872" y="4487122"/>
            <a:ext cx="57241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Диафи́льм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— разновидность слайд-шоу, сопровождаемого титрами, которая использовалась в образовательных и развлекательных целях до конца XX века, когда была вытеснена фильмами на видеокассетах, а позднее на DVD.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89222" y="139279"/>
            <a:ext cx="370325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 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899592" y="1052736"/>
            <a:ext cx="799288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8775" marR="0" lvl="0" indent="-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Продуктивная (изобразительная) деятельность – один из основных видов деятельности в  возрасте.</a:t>
            </a:r>
          </a:p>
          <a:p>
            <a:pPr marL="358775" marR="0" lvl="0" indent="-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58775" marR="0" lvl="0" indent="-358775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Проект способствует: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58775" marR="0" lvl="0" indent="-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уточнению и обобщению представлений школьников об окружающем мире;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58775" marR="0" lvl="0" indent="-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формированию умения слушать литературные произведения, выделять в них действующих лиц, видеть сюжетную линию, понимать взаимоотношения героев;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58775" marR="0" lvl="0" indent="-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формированию умения рисовать иллюстрации по мотивам литературных произведений;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58775" marR="0" lvl="0" indent="-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обогащению художественно-творческого опыта детей;</a:t>
            </a:r>
          </a:p>
          <a:p>
            <a:pPr marL="358775" marR="0" lvl="0" indent="-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развитию познавательных процессов, эмоционально-волевой сферы.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85153" y="980728"/>
            <a:ext cx="37114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проекта 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827584" y="2006845"/>
            <a:ext cx="806489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3600" dirty="0" smtClean="0"/>
              <a:t>Художественно-эстетическое развитие учащихся среднего и старшего возраста через коллективное творчество </a:t>
            </a:r>
          </a:p>
          <a:p>
            <a:pPr algn="r">
              <a:lnSpc>
                <a:spcPct val="150000"/>
              </a:lnSpc>
            </a:pPr>
            <a:r>
              <a:rPr lang="ru-RU" sz="3600" dirty="0" smtClean="0"/>
              <a:t>по созданию диафильма.</a:t>
            </a:r>
            <a:endParaRPr lang="ru-RU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51221" y="139279"/>
            <a:ext cx="43572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 проекта 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827584" y="714185"/>
            <a:ext cx="806489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ru-RU" sz="2400" b="1" i="1" dirty="0" smtClean="0"/>
              <a:t>Обучающие:</a:t>
            </a:r>
          </a:p>
          <a:p>
            <a:pPr marL="358775" lvl="0" indent="-358775" algn="just">
              <a:buFont typeface="Wingdings" pitchFamily="2" charset="2"/>
              <a:buChar char="ü"/>
            </a:pPr>
            <a:r>
              <a:rPr lang="ru-RU" sz="2400" dirty="0" smtClean="0"/>
              <a:t>Развивать эмоциональную отзывчивость на литературные произведения.</a:t>
            </a:r>
          </a:p>
          <a:p>
            <a:pPr marL="358775" lvl="0" indent="-358775" algn="just">
              <a:buFont typeface="Wingdings" pitchFamily="2" charset="2"/>
              <a:buChar char="ü"/>
            </a:pPr>
            <a:r>
              <a:rPr lang="ru-RU" sz="2400" dirty="0" smtClean="0"/>
              <a:t>Формировать умение понимать содержание литературных произведений, умение выделять сюжетную линию, персонажей.</a:t>
            </a:r>
          </a:p>
          <a:p>
            <a:pPr marL="358775" lvl="0" indent="-358775" algn="just">
              <a:buFont typeface="Wingdings" pitchFamily="2" charset="2"/>
              <a:buChar char="ü"/>
            </a:pPr>
            <a:r>
              <a:rPr lang="ru-RU" sz="2400" dirty="0" smtClean="0"/>
              <a:t>Формировать представления об иллюстрации, как виде изобразительного искусства.</a:t>
            </a:r>
          </a:p>
          <a:p>
            <a:pPr marL="358775" lvl="0" indent="-358775" algn="just">
              <a:buFont typeface="Wingdings" pitchFamily="2" charset="2"/>
              <a:buChar char="ü"/>
            </a:pPr>
            <a:r>
              <a:rPr lang="ru-RU" sz="2400" dirty="0" smtClean="0"/>
              <a:t>Вызвать интерес к совместному созданию диафильма по мотивам литературного произведения.</a:t>
            </a:r>
          </a:p>
          <a:p>
            <a:pPr marL="358775" lvl="0" indent="-358775" algn="just">
              <a:buFont typeface="Wingdings" pitchFamily="2" charset="2"/>
              <a:buChar char="ü"/>
            </a:pPr>
            <a:r>
              <a:rPr lang="ru-RU" sz="2400" dirty="0" smtClean="0"/>
              <a:t>Формировать и закреплять художественно-изобразительные навыки.</a:t>
            </a:r>
          </a:p>
          <a:p>
            <a:pPr marL="358775" lvl="0" indent="-358775" algn="just">
              <a:buFont typeface="Wingdings" pitchFamily="2" charset="2"/>
              <a:buChar char="ü"/>
            </a:pPr>
            <a:r>
              <a:rPr lang="ru-RU" sz="2400" dirty="0" smtClean="0"/>
              <a:t>Формировать умение передавать в рисунке содержание литературного произведения, внешний облик, характер и настроение персонажей, отражать отношения между ними.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51221" y="139279"/>
            <a:ext cx="43572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 проекта 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259632" y="1127641"/>
            <a:ext cx="763284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ru-RU" sz="2400" b="1" i="1" dirty="0" smtClean="0"/>
              <a:t>Развивающие: </a:t>
            </a:r>
            <a:endParaRPr lang="ru-RU" sz="2400" b="1" dirty="0" smtClean="0"/>
          </a:p>
          <a:p>
            <a:pPr marL="358775" lvl="0" indent="-358775" algn="just">
              <a:buFont typeface="Wingdings" pitchFamily="2" charset="2"/>
              <a:buChar char="ü"/>
            </a:pPr>
            <a:r>
              <a:rPr lang="ru-RU" sz="2400" dirty="0" smtClean="0"/>
              <a:t>Развивать </a:t>
            </a:r>
            <a:r>
              <a:rPr lang="ru-RU" sz="2400" dirty="0" err="1" smtClean="0"/>
              <a:t>цветовосприятие</a:t>
            </a:r>
            <a:r>
              <a:rPr lang="ru-RU" sz="2400" dirty="0" smtClean="0"/>
              <a:t>, память, внимание, образное мышление, воображение, творческую активность, зрительно-моторную координацию.</a:t>
            </a:r>
          </a:p>
          <a:p>
            <a:pPr marL="358775" lvl="0" indent="-358775" algn="just">
              <a:buFont typeface="Wingdings" pitchFamily="2" charset="2"/>
              <a:buChar char="ü"/>
            </a:pPr>
            <a:r>
              <a:rPr lang="ru-RU" sz="2400" dirty="0" smtClean="0"/>
              <a:t>Развивать умения планировать и регулировать свои действия в процессе творчества.</a:t>
            </a:r>
          </a:p>
          <a:p>
            <a:pPr algn="r"/>
            <a:endParaRPr lang="ru-RU" sz="2400" b="1" i="1" dirty="0" smtClean="0"/>
          </a:p>
          <a:p>
            <a:pPr algn="r"/>
            <a:r>
              <a:rPr lang="ru-RU" sz="2400" b="1" i="1" dirty="0" smtClean="0"/>
              <a:t>Воспитательные:</a:t>
            </a:r>
            <a:endParaRPr lang="ru-RU" sz="2400" b="1" dirty="0" smtClean="0"/>
          </a:p>
          <a:p>
            <a:pPr marL="358775" lvl="0" indent="-358775" algn="just">
              <a:buFont typeface="Wingdings" pitchFamily="2" charset="2"/>
              <a:buChar char="ü"/>
            </a:pPr>
            <a:r>
              <a:rPr lang="ru-RU" sz="2400" dirty="0" smtClean="0"/>
              <a:t>Воспитывать эстетические чувства в процессе восприятия фотографий, произведений живописи и собственной изобразительной деятельности.</a:t>
            </a:r>
          </a:p>
          <a:p>
            <a:pPr marL="358775" lvl="0" indent="-358775" algn="just">
              <a:buFont typeface="Wingdings" pitchFamily="2" charset="2"/>
              <a:buChar char="ü"/>
            </a:pPr>
            <a:r>
              <a:rPr lang="ru-RU" sz="2400" dirty="0" smtClean="0"/>
              <a:t>Воспитывать ответственное отношение к своей работе, т.к. от нее зависит общий результат.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44624"/>
            <a:ext cx="62757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Ожидаемые результаты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1520" y="1149707"/>
            <a:ext cx="86409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076325" lvl="0" indent="-358775" algn="just">
              <a:buFont typeface="Wingdings" pitchFamily="2" charset="2"/>
              <a:buChar char="ü"/>
            </a:pPr>
            <a:r>
              <a:rPr lang="ru-RU" sz="2400" dirty="0" smtClean="0"/>
              <a:t>Ученики проявляют интерес к художественной литературе и иллюстрациям к ней, понимают их содержание и средства выразительности.</a:t>
            </a:r>
          </a:p>
          <a:p>
            <a:pPr marL="1076325" lvl="0" indent="-358775" algn="just">
              <a:buFont typeface="Wingdings" pitchFamily="2" charset="2"/>
              <a:buChar char="ü"/>
            </a:pPr>
            <a:r>
              <a:rPr lang="ru-RU" sz="2400" dirty="0"/>
              <a:t>Ученики </a:t>
            </a:r>
            <a:r>
              <a:rPr lang="ru-RU" sz="2400" dirty="0" smtClean="0"/>
              <a:t>имеют опыт сюжетного рисования по мотивам литературного произведения;</a:t>
            </a:r>
          </a:p>
          <a:p>
            <a:pPr marL="1076325" lvl="0" indent="-358775" algn="just">
              <a:buFont typeface="Wingdings" pitchFamily="2" charset="2"/>
              <a:buChar char="ü"/>
            </a:pPr>
            <a:r>
              <a:rPr lang="ru-RU" sz="2400" dirty="0"/>
              <a:t>Ученики </a:t>
            </a:r>
            <a:r>
              <a:rPr lang="ru-RU" sz="2400" dirty="0" smtClean="0"/>
              <a:t>имеют опыт передачи в рисунке отношений между персонажами, через изображение их поз, мимики, движения. </a:t>
            </a:r>
          </a:p>
          <a:p>
            <a:pPr marL="1076325" lvl="0" indent="-358775" algn="just">
              <a:buFont typeface="Wingdings" pitchFamily="2" charset="2"/>
              <a:buChar char="ü"/>
            </a:pPr>
            <a:r>
              <a:rPr lang="ru-RU" sz="2400" dirty="0"/>
              <a:t>Ученики </a:t>
            </a:r>
            <a:r>
              <a:rPr lang="ru-RU" sz="2400" dirty="0" smtClean="0"/>
              <a:t>имеют опыт планирования и регулирования своих действий в процессе творчества при поддержке педагога. </a:t>
            </a:r>
          </a:p>
          <a:p>
            <a:pPr marL="1076325" lvl="0" indent="-358775" algn="just">
              <a:buFont typeface="Wingdings" pitchFamily="2" charset="2"/>
              <a:buChar char="ü"/>
            </a:pPr>
            <a:r>
              <a:rPr lang="ru-RU" sz="2400" dirty="0" smtClean="0"/>
              <a:t>Ученики  получают опыт социально значимой деятельности, т.к. их труд призван принести радость другим детям или взрослым.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9648" y="44624"/>
            <a:ext cx="54818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Содержание проекта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7504" y="1196752"/>
            <a:ext cx="74888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8775" lvl="0" indent="-358775" algn="just"/>
            <a:r>
              <a:rPr lang="en-US" sz="3200" b="1" dirty="0" smtClean="0">
                <a:solidFill>
                  <a:schemeClr val="bg1"/>
                </a:solidFill>
              </a:rPr>
              <a:t>I</a:t>
            </a:r>
            <a:r>
              <a:rPr lang="ru-RU" sz="3200" b="1" dirty="0" smtClean="0">
                <a:solidFill>
                  <a:schemeClr val="bg1"/>
                </a:solidFill>
              </a:rPr>
              <a:t> этап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331640" y="2348880"/>
            <a:ext cx="756084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8775" marR="0" lvl="0" indent="-3587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Определение типа проекта.</a:t>
            </a:r>
          </a:p>
          <a:p>
            <a:pPr marL="358775" marR="0" lvl="0" indent="-3587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58775" marR="0" lvl="0" indent="-3587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Определение цели и задач проекта.</a:t>
            </a:r>
          </a:p>
          <a:p>
            <a:pPr marL="358775" marR="0" lvl="0" indent="-3587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58775" marR="0" lvl="0" indent="-3587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Обеспечение информационного, методического и материально-технического оснащения проекта.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2680" y="1292679"/>
            <a:ext cx="6025689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ОРГАНИЗАЦИОННО-ПОДГОТОВИТЕЛЬНЫЙ</a:t>
            </a:r>
            <a:endParaRPr lang="ru-RU" sz="24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67744" y="188640"/>
            <a:ext cx="665944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36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Последовательность работы над диафильмом:</a:t>
            </a:r>
            <a:endParaRPr lang="ru-RU" sz="36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11960" y="1253659"/>
            <a:ext cx="46085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Вводная беседа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2. Изучение литературного материала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9" name="Рисунок 8" descr="IMG_76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1088742"/>
            <a:ext cx="3672407" cy="5508610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8" name="Рисунок 7" descr="IMG_764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75956" y="3429000"/>
            <a:ext cx="4752528" cy="3168352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07504" y="107921"/>
            <a:ext cx="18722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8775" lvl="0" indent="-358775" algn="just"/>
            <a:r>
              <a:rPr lang="en-US" sz="3200" b="1" dirty="0" smtClean="0">
                <a:solidFill>
                  <a:schemeClr val="bg1"/>
                </a:solidFill>
              </a:rPr>
              <a:t>II</a:t>
            </a:r>
            <a:r>
              <a:rPr lang="ru-RU" sz="3200" b="1" dirty="0" smtClean="0">
                <a:solidFill>
                  <a:schemeClr val="bg1"/>
                </a:solidFill>
              </a:rPr>
              <a:t> этап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492</Words>
  <Application>Microsoft Office PowerPoint</Application>
  <PresentationFormat>Экран (4:3)</PresentationFormat>
  <Paragraphs>70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Kulnarsha</cp:lastModifiedBy>
  <cp:revision>14</cp:revision>
  <cp:lastPrinted>2021-02-25T03:56:18Z</cp:lastPrinted>
  <dcterms:created xsi:type="dcterms:W3CDTF">2018-03-10T15:46:10Z</dcterms:created>
  <dcterms:modified xsi:type="dcterms:W3CDTF">2021-02-25T03:57:10Z</dcterms:modified>
</cp:coreProperties>
</file>